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2" r:id="rId4"/>
  </p:sldMasterIdLst>
  <p:notesMasterIdLst>
    <p:notesMasterId r:id="rId6"/>
  </p:notesMasterIdLst>
  <p:sldIdLst>
    <p:sldId id="781" r:id="rId5"/>
    <p:sldId id="788" r:id="rId7"/>
    <p:sldId id="790" r:id="rId8"/>
    <p:sldId id="798" r:id="rId9"/>
    <p:sldId id="792" r:id="rId10"/>
    <p:sldId id="793" r:id="rId11"/>
    <p:sldId id="794" r:id="rId12"/>
    <p:sldId id="799" r:id="rId13"/>
    <p:sldId id="800" r:id="rId14"/>
    <p:sldId id="806" r:id="rId15"/>
    <p:sldId id="802" r:id="rId16"/>
    <p:sldId id="803" r:id="rId17"/>
    <p:sldId id="804" r:id="rId18"/>
    <p:sldId id="797" r:id="rId19"/>
    <p:sldId id="7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69874" autoAdjust="0"/>
  </p:normalViewPr>
  <p:slideViewPr>
    <p:cSldViewPr snapToGrid="0">
      <p:cViewPr varScale="1">
        <p:scale>
          <a:sx n="76" d="100"/>
          <a:sy n="76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ADB768AF-D19D-4B19-B140-7DF97929A9A1}" type="slidenum">
              <a:rPr lang="en-US" altLang="zh-CN" dirty="0"/>
            </a:fld>
            <a:r>
              <a:rPr lang="en-US" altLang="zh-CN" dirty="0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7DB7D154-6577-432F-8144-43C687260925}" type="slidenum">
              <a:rPr lang="en-US" altLang="zh-CN" dirty="0" smtClean="0"/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5F521C08-B429-4574-BE91-8CD5A8D82BBE}" type="slidenum">
              <a:rPr lang="en-US" altLang="zh-CN" dirty="0" smtClean="0"/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 dirty="0"/>
              <a:t>Slide</a:t>
            </a:r>
            <a:r>
              <a:rPr lang="en-US" altLang="zh-CN" sz="1200" dirty="0"/>
              <a:t> </a:t>
            </a:r>
            <a:fld id="{FD3FAE62-0744-4188-868F-C5ADF094D286}" type="slidenum">
              <a:rPr lang="en-US" altLang="zh-CN" sz="1200" dirty="0">
                <a:solidFill>
                  <a:schemeClr val="accent2"/>
                </a:solidFill>
              </a:rPr>
            </a:fld>
            <a:r>
              <a:rPr lang="en-US" altLang="zh-CN" sz="1200" dirty="0"/>
              <a:t> </a:t>
            </a:r>
            <a:endParaRPr lang="en-US" altLang="zh-C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CAE7922D-FD5F-4BE1-993F-FD194E04727B}" type="slidenum">
              <a:rPr lang="en-US" altLang="zh-CN" dirty="0"/>
            </a:fld>
            <a:r>
              <a:rPr lang="en-US" altLang="zh-CN" dirty="0"/>
              <a:t>-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hyperlink" Target="mailto:stan@hust.edu.cn" TargetMode="Externa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173"/>
          <a:stretch>
            <a:fillRect/>
          </a:stretch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多周期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MIPS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CPU</a:t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微程序控制器实验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stan@hust.edu.cn</a:t>
            </a:r>
            <a:r>
              <a:rPr lang="en-US" altLang="zh-CN" b="1" u="sng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CN" b="1" u="sng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>
            <a:fillRect/>
          </a:stretch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/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2018-11</a:t>
            </a:r>
            <a:endParaRPr lang="en-US" altLang="zh-CN" b="1" u="sng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完善控制器内部逻辑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3513" cy="5637024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en-US" altLang="zh-CN" dirty="0" err="1" smtClean="0">
                <a:solidFill>
                  <a:srgbClr val="0066FF"/>
                </a:solidFill>
              </a:rPr>
              <a:t>CPU.circ</a:t>
            </a:r>
            <a:r>
              <a:rPr lang="en-US" altLang="zh-CN" dirty="0" smtClean="0">
                <a:solidFill>
                  <a:srgbClr val="0066FF"/>
                </a:solidFill>
              </a:rPr>
              <a:t>   </a:t>
            </a:r>
            <a:r>
              <a:rPr lang="zh-CN" altLang="en-US" dirty="0" smtClean="0"/>
              <a:t>打开</a:t>
            </a:r>
            <a:r>
              <a:rPr lang="zh-CN" altLang="en-US" dirty="0">
                <a:solidFill>
                  <a:srgbClr val="0066FF"/>
                </a:solidFill>
              </a:rPr>
              <a:t>多周期</a:t>
            </a:r>
            <a:r>
              <a:rPr lang="zh-CN" altLang="en-US" dirty="0" smtClean="0">
                <a:solidFill>
                  <a:srgbClr val="0066FF"/>
                </a:solidFill>
              </a:rPr>
              <a:t>微程序控制器</a:t>
            </a:r>
            <a:r>
              <a:rPr lang="zh-CN" altLang="en-US" dirty="0" smtClean="0"/>
              <a:t>电路</a:t>
            </a:r>
            <a:endParaRPr lang="en-US" altLang="zh-CN" dirty="0" smtClean="0"/>
          </a:p>
          <a:p>
            <a:r>
              <a:rPr lang="zh-CN" altLang="en-US" dirty="0" smtClean="0"/>
              <a:t>首先完成如下电路</a:t>
            </a:r>
            <a:r>
              <a:rPr lang="zh-CN" altLang="en-US" dirty="0"/>
              <a:t>逻辑：  </a:t>
            </a:r>
            <a:r>
              <a:rPr lang="zh-CN" altLang="en-US" dirty="0" smtClean="0">
                <a:solidFill>
                  <a:srgbClr val="C00000"/>
                </a:solidFill>
              </a:rPr>
              <a:t>指令译码、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控制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3" b="6111"/>
          <a:stretch>
            <a:fillRect/>
          </a:stretch>
        </p:blipFill>
        <p:spPr>
          <a:xfrm>
            <a:off x="487822" y="2222500"/>
            <a:ext cx="11328736" cy="4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t="-315" r="449" b="52314"/>
          <a:stretch>
            <a:fillRect/>
          </a:stretch>
        </p:blipFill>
        <p:spPr>
          <a:xfrm>
            <a:off x="487822" y="1778000"/>
            <a:ext cx="11328736" cy="4406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微程序控制</a:t>
            </a:r>
            <a:r>
              <a:rPr lang="zh-CN" altLang="en-US" dirty="0"/>
              <a:t>器内部架构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3070" y="556870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译码阶段地址转移逻辑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8463" y="21238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下址字段逻辑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01975" y="43291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微指令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5"/>
          <p:cNvSpPr txBox="1"/>
          <p:nvPr/>
        </p:nvSpPr>
        <p:spPr>
          <a:xfrm>
            <a:off x="487822" y="942763"/>
            <a:ext cx="10320385" cy="108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载</a:t>
            </a:r>
            <a:r>
              <a:rPr lang="zh-CN" altLang="en-US" dirty="0" smtClean="0"/>
              <a:t>入微程序，设计地址转移逻辑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实现微程序地址转移逻辑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32677" cy="5637024"/>
          </a:xfrm>
        </p:spPr>
        <p:txBody>
          <a:bodyPr/>
          <a:lstStyle/>
          <a:p>
            <a:r>
              <a:rPr lang="zh-CN" altLang="en-US" dirty="0" smtClean="0"/>
              <a:t>构建真值表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自动生成逻辑表达式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err="1" smtClean="0">
                <a:sym typeface="Wingdings" panose="05000000000000000000" pitchFamily="2" charset="2"/>
              </a:rPr>
              <a:t>Logisim</a:t>
            </a:r>
            <a:r>
              <a:rPr lang="zh-CN" altLang="en-US" dirty="0" smtClean="0">
                <a:sym typeface="Wingdings" panose="05000000000000000000" pitchFamily="2" charset="2"/>
              </a:rPr>
              <a:t>自动生成组合逻辑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完成蓝色框中的地址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24300" y="2434405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32" y="2871246"/>
            <a:ext cx="11601855" cy="29970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475" t="1" b="5397"/>
          <a:stretch>
            <a:fillRect/>
          </a:stretch>
        </p:blipFill>
        <p:spPr>
          <a:xfrm>
            <a:off x="253232" y="5868255"/>
            <a:ext cx="3852517" cy="515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由真值表自动生成表达式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25057" cy="563702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中逐一筛选各输出值为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的情况，复制所有最小项表达式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的分析电路功能 </a:t>
            </a:r>
            <a:r>
              <a:rPr lang="en-US" altLang="zh-CN" dirty="0" smtClean="0"/>
              <a:t>Project </a:t>
            </a:r>
            <a:r>
              <a:rPr lang="en-US" altLang="zh-CN" dirty="0" smtClean="0">
                <a:sym typeface="Wingdings" panose="05000000000000000000" pitchFamily="2" charset="2"/>
              </a:rPr>
              <a:t> Analyze Circuit</a:t>
            </a:r>
            <a:endParaRPr lang="en-US" altLang="zh-CN" dirty="0" smtClean="0"/>
          </a:p>
          <a:p>
            <a:r>
              <a:rPr lang="zh-CN" altLang="en-US" dirty="0" smtClean="0"/>
              <a:t>分析  </a:t>
            </a:r>
            <a:r>
              <a:rPr lang="zh-CN" altLang="en-US" dirty="0" smtClean="0">
                <a:solidFill>
                  <a:srgbClr val="0070C0"/>
                </a:solidFill>
              </a:rPr>
              <a:t>微程序</a:t>
            </a:r>
            <a:r>
              <a:rPr lang="zh-CN" altLang="en-US" dirty="0">
                <a:solidFill>
                  <a:srgbClr val="0070C0"/>
                </a:solidFill>
              </a:rPr>
              <a:t>地址转移</a:t>
            </a:r>
            <a:r>
              <a:rPr lang="zh-CN" altLang="en-US" dirty="0" smtClean="0">
                <a:solidFill>
                  <a:srgbClr val="0070C0"/>
                </a:solidFill>
              </a:rPr>
              <a:t>逻辑</a:t>
            </a:r>
            <a:r>
              <a:rPr lang="zh-CN" altLang="en-US" dirty="0" smtClean="0"/>
              <a:t>  子电路，输入表达式自动生成电路</a:t>
            </a:r>
            <a:endParaRPr lang="en-US" altLang="zh-CN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4878" y="3447288"/>
          <a:ext cx="11497248" cy="228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工作表" r:id="rId1" imgW="6911975" imgH="1371600" progId="Excel.Sheet.12">
                  <p:embed/>
                </p:oleObj>
              </mc:Choice>
              <mc:Fallback>
                <p:oleObj name="工作表" r:id="rId1" imgW="6911975" imgH="1371600" progId="Excel.Sheet.12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4878" y="3447288"/>
                        <a:ext cx="11497248" cy="228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518" b="2526"/>
          <a:stretch>
            <a:fillRect/>
          </a:stretch>
        </p:blipFill>
        <p:spPr>
          <a:xfrm>
            <a:off x="374879" y="5796352"/>
            <a:ext cx="3816122" cy="4901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9400" y="2969334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10320385" cy="18004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在指令存储器中载入排序程序</a:t>
            </a:r>
            <a:r>
              <a:rPr lang="en-US" altLang="zh-CN" dirty="0" err="1">
                <a:solidFill>
                  <a:srgbClr val="0066FF"/>
                </a:solidFill>
              </a:rPr>
              <a:t>sort.hex</a:t>
            </a:r>
            <a:endParaRPr lang="en-US" altLang="zh-CN" dirty="0">
              <a:solidFill>
                <a:srgbClr val="0066FF"/>
              </a:solidFill>
            </a:endParaRPr>
          </a:p>
          <a:p>
            <a:r>
              <a:rPr lang="zh-CN" altLang="en-US" dirty="0" smtClean="0"/>
              <a:t>时钟自动仿真，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0066FF"/>
                </a:solidFill>
              </a:rPr>
              <a:t>Ctrl+k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/>
              <a:t> Mac:  </a:t>
            </a:r>
            <a:r>
              <a:rPr lang="en-US" altLang="zh-CN" dirty="0" err="1" smtClean="0">
                <a:solidFill>
                  <a:srgbClr val="0066FF"/>
                </a:solidFill>
              </a:rPr>
              <a:t>command+k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zh-CN" altLang="en-US" dirty="0" smtClean="0"/>
              <a:t>运行</a:t>
            </a:r>
            <a:r>
              <a:rPr lang="zh-CN" altLang="en-US" dirty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程序停机后，查看数据存储器中排序情况</a:t>
            </a:r>
            <a:r>
              <a:rPr lang="zh-CN" altLang="en-US" dirty="0"/>
              <a:t>，</a:t>
            </a:r>
            <a:r>
              <a:rPr lang="zh-CN" altLang="en-US" dirty="0" smtClean="0"/>
              <a:t>有符号降序排列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935" y="2961876"/>
            <a:ext cx="11635696" cy="333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35" y="5877358"/>
            <a:ext cx="11533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>
            <a:fillRect/>
          </a:stretch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/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stan@hust.edu.cn </a:t>
            </a:r>
            <a:endParaRPr lang="en-US" altLang="zh-CN" sz="3600" b="1" u="sng" dirty="0" smtClean="0">
              <a:solidFill>
                <a:srgbClr val="335E9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sz="2800" dirty="0" smtClean="0"/>
              <a:t>掌握多周期</a:t>
            </a:r>
            <a:r>
              <a:rPr lang="en-US" altLang="zh-CN" sz="2800" dirty="0" smtClean="0"/>
              <a:t>MIPS CPU</a:t>
            </a:r>
            <a:r>
              <a:rPr lang="zh-CN" altLang="en-US" sz="2800" dirty="0" smtClean="0"/>
              <a:t>设计原理</a:t>
            </a:r>
            <a:endParaRPr lang="en-US" altLang="zh-CN" sz="2800" dirty="0" smtClean="0"/>
          </a:p>
          <a:p>
            <a:r>
              <a:rPr lang="zh-CN" altLang="en-US" sz="2800" dirty="0"/>
              <a:t>掌握微程序控制器设计的基本</a:t>
            </a:r>
            <a:r>
              <a:rPr lang="zh-CN" altLang="en-US" sz="2800" dirty="0" smtClean="0"/>
              <a:t>原理</a:t>
            </a:r>
            <a:endParaRPr lang="zh-CN" altLang="en-US" sz="2800" dirty="0" smtClean="0"/>
          </a:p>
          <a:p>
            <a:r>
              <a:rPr lang="zh-CN" altLang="en-US" sz="2800" dirty="0" smtClean="0"/>
              <a:t>利用</a:t>
            </a:r>
            <a:r>
              <a:rPr lang="zh-CN" altLang="en-US" sz="2800" dirty="0"/>
              <a:t>微程序控制器的</a:t>
            </a:r>
            <a:r>
              <a:rPr lang="zh-CN" altLang="en-US" sz="2800" dirty="0" smtClean="0"/>
              <a:t>设计实现</a:t>
            </a:r>
            <a:r>
              <a:rPr lang="zh-CN" altLang="en-US" sz="2800" dirty="0"/>
              <a:t>多周期</a:t>
            </a:r>
            <a:r>
              <a:rPr lang="en-US" altLang="zh-CN" sz="2800" dirty="0"/>
              <a:t>MIPS</a:t>
            </a:r>
            <a:r>
              <a:rPr lang="zh-CN" altLang="en-US" sz="2800" dirty="0" smtClean="0"/>
              <a:t>处理器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主要任务</a:t>
            </a:r>
            <a:endParaRPr lang="en-US" altLang="zh-CN" sz="2800" dirty="0"/>
          </a:p>
          <a:p>
            <a:pPr lvl="1"/>
            <a:r>
              <a:rPr lang="zh-CN" altLang="en-US" sz="2400" dirty="0" smtClean="0"/>
              <a:t>绘制</a:t>
            </a:r>
            <a:r>
              <a:rPr lang="zh-CN" altLang="en-US" sz="2400" dirty="0"/>
              <a:t>多周期</a:t>
            </a:r>
            <a:r>
              <a:rPr lang="en-US" altLang="zh-CN" sz="2400" dirty="0" smtClean="0"/>
              <a:t>MIPS </a:t>
            </a:r>
            <a:r>
              <a:rPr lang="en-US" altLang="zh-CN" sz="2400" dirty="0"/>
              <a:t>CPU</a:t>
            </a:r>
            <a:r>
              <a:rPr lang="zh-CN" altLang="en-US" sz="2400" dirty="0"/>
              <a:t>数据通路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实现微程序控制</a:t>
            </a:r>
            <a:r>
              <a:rPr lang="zh-CN" altLang="en-US" sz="2400" dirty="0"/>
              <a:t>器</a:t>
            </a:r>
            <a:endParaRPr lang="en-US" altLang="zh-CN" sz="2400" dirty="0"/>
          </a:p>
          <a:p>
            <a:pPr lvl="1"/>
            <a:r>
              <a:rPr lang="zh-CN" altLang="en-US" sz="2400" dirty="0"/>
              <a:t>测试联调</a:t>
            </a:r>
            <a:endParaRPr lang="zh-CN" altLang="zh-CN" sz="2400" dirty="0"/>
          </a:p>
          <a:p>
            <a:endParaRPr lang="zh-CN" altLang="zh-CN" sz="2800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核心指令集</a:t>
            </a:r>
            <a:r>
              <a:rPr lang="en-US" altLang="zh-CN" dirty="0" smtClean="0"/>
              <a:t>8</a:t>
            </a:r>
            <a:r>
              <a:rPr lang="zh-CN" altLang="en-US" dirty="0" smtClean="0"/>
              <a:t>条  （可实现内存区域冒泡排序）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4434" y="1123950"/>
          <a:ext cx="11404191" cy="4876799"/>
        </p:xfrm>
        <a:graphic>
          <a:graphicData uri="http://schemas.openxmlformats.org/drawingml/2006/table">
            <a:tbl>
              <a:tblPr firstRow="1" firstCol="1" bandRow="1"/>
              <a:tblGrid>
                <a:gridCol w="717793"/>
                <a:gridCol w="2752073"/>
                <a:gridCol w="7934325"/>
              </a:tblGrid>
              <a:tr h="63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MIPS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RTL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溢出时产生异常，且不修改</a:t>
                      </a:r>
                      <a:r>
                        <a:rPr lang="en-US" sz="2300" kern="100" dirty="0" smtClean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$rd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]&lt;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小于置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，有符号比较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          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溢出产生异常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8572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              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 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!=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 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syscall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系统调用，这里用于停机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366472" y="1156939"/>
            <a:ext cx="9363346" cy="2489137"/>
            <a:chOff x="1461941" y="1362069"/>
            <a:chExt cx="9875404" cy="2625262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 CPU</a:t>
            </a:r>
            <a:r>
              <a:rPr lang="zh-CN" altLang="en-US" dirty="0"/>
              <a:t>数据</a:t>
            </a:r>
            <a:r>
              <a:rPr lang="zh-CN" altLang="en-US" dirty="0" smtClean="0"/>
              <a:t>通路参考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226090" y="2202957"/>
            <a:ext cx="3987102" cy="1464868"/>
            <a:chOff x="5526640" y="1825630"/>
            <a:chExt cx="5210856" cy="11420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/>
          <p:cNvCxnSpPr/>
          <p:nvPr/>
        </p:nvCxnSpPr>
        <p:spPr>
          <a:xfrm>
            <a:off x="6581773" y="3985172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81773" y="3762306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207709" y="4790789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23273" y="3541098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5" name="组合 14"/>
          <p:cNvGrpSpPr/>
          <p:nvPr/>
        </p:nvGrpSpPr>
        <p:grpSpPr>
          <a:xfrm>
            <a:off x="8989186" y="3528056"/>
            <a:ext cx="420145" cy="877029"/>
            <a:chOff x="9501522" y="3862856"/>
            <a:chExt cx="443122" cy="924992"/>
          </a:xfrm>
        </p:grpSpPr>
        <p:sp>
          <p:nvSpPr>
            <p:cNvPr id="16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ALU</a:t>
              </a:r>
              <a:endParaRPr lang="zh-CN" altLang="en-US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248067" y="3655476"/>
            <a:ext cx="236207" cy="434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9" name="矩形 18"/>
          <p:cNvSpPr/>
          <p:nvPr/>
        </p:nvSpPr>
        <p:spPr>
          <a:xfrm>
            <a:off x="1189259" y="36168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53530" y="1159197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66788" y="239968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21261" y="2607785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任意多边形: 形状 47"/>
          <p:cNvSpPr/>
          <p:nvPr/>
        </p:nvSpPr>
        <p:spPr>
          <a:xfrm>
            <a:off x="5214059" y="2836371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4" name="任意多边形: 形状 49"/>
          <p:cNvSpPr/>
          <p:nvPr/>
        </p:nvSpPr>
        <p:spPr>
          <a:xfrm flipH="1">
            <a:off x="4634989" y="3052260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" name="任意多边形: 形状 50"/>
          <p:cNvSpPr/>
          <p:nvPr/>
        </p:nvSpPr>
        <p:spPr>
          <a:xfrm>
            <a:off x="5104301" y="304270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0101846" y="1838445"/>
            <a:ext cx="202696" cy="0"/>
          </a:xfrm>
          <a:prstGeom prst="line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9713229" y="1893209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491659" y="3878182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87491" y="3990255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手动操作 29"/>
          <p:cNvSpPr/>
          <p:nvPr/>
        </p:nvSpPr>
        <p:spPr>
          <a:xfrm rot="16200000">
            <a:off x="1750679" y="3875829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1" name="矩形 30"/>
          <p:cNvSpPr/>
          <p:nvPr/>
        </p:nvSpPr>
        <p:spPr>
          <a:xfrm>
            <a:off x="1848402" y="3709537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092060" y="3981494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929886" y="4077470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44626" y="3655477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44626" y="4702786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6" name="矩形 35"/>
          <p:cNvSpPr/>
          <p:nvPr/>
        </p:nvSpPr>
        <p:spPr>
          <a:xfrm>
            <a:off x="3808425" y="3620093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09449" y="4656026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32593" y="554888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84362" y="43140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30272" y="376327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31311" y="35454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4274311" y="3763420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274311" y="3969232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34" idx="1"/>
          </p:cNvCxnSpPr>
          <p:nvPr/>
        </p:nvCxnSpPr>
        <p:spPr>
          <a:xfrm>
            <a:off x="3243110" y="3859852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262398" y="2823846"/>
            <a:ext cx="3391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852613" y="3876417"/>
            <a:ext cx="4181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847785" y="4907159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手动输入 146"/>
          <p:cNvSpPr/>
          <p:nvPr/>
        </p:nvSpPr>
        <p:spPr>
          <a:xfrm>
            <a:off x="5370502" y="5551106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9" name="矩形 48"/>
          <p:cNvSpPr/>
          <p:nvPr/>
        </p:nvSpPr>
        <p:spPr>
          <a:xfrm>
            <a:off x="5484704" y="560593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15706" y="35984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315706" y="3804243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315706" y="4215699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15708" y="4642845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694485" y="3507945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38647" y="3592031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35273" y="3831625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653106" y="4245253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Register</a:t>
            </a:r>
            <a:endParaRPr lang="en-US" altLang="zh-CN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</a:t>
            </a:r>
            <a:endParaRPr lang="zh-CN" alt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847475" y="3548025"/>
            <a:ext cx="205903" cy="6358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9" name="矩形 58"/>
          <p:cNvSpPr/>
          <p:nvPr/>
        </p:nvSpPr>
        <p:spPr>
          <a:xfrm>
            <a:off x="6987449" y="3513434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98432" y="3946882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20286" y="5482302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7053377" y="3770551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7053377" y="3981178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920740" y="4184878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5879" y="4025037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8552648" y="429013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/>
          <p:cNvSpPr/>
          <p:nvPr/>
        </p:nvSpPr>
        <p:spPr>
          <a:xfrm rot="4500000">
            <a:off x="7698892" y="4983025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8" name="矩形 67"/>
          <p:cNvSpPr/>
          <p:nvPr/>
        </p:nvSpPr>
        <p:spPr>
          <a:xfrm>
            <a:off x="7701108" y="5020619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192"/>
          <p:cNvSpPr/>
          <p:nvPr/>
        </p:nvSpPr>
        <p:spPr>
          <a:xfrm flipV="1">
            <a:off x="8019716" y="3589782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0" name="矩形 69"/>
          <p:cNvSpPr/>
          <p:nvPr/>
        </p:nvSpPr>
        <p:spPr>
          <a:xfrm>
            <a:off x="8506985" y="337210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532363" y="4271250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171428" y="3464794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415566" y="4012689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9409331" y="4003309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0412097" y="4013063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0194085" y="3809574"/>
            <a:ext cx="205903" cy="40971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364574" y="3768345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4452184" y="4313298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74310" y="4524925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788502" y="4390225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570012" y="361539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554180" y="1477546"/>
            <a:ext cx="653529" cy="1568364"/>
            <a:chOff x="4823977" y="1700209"/>
            <a:chExt cx="689269" cy="1654134"/>
          </a:xfrm>
        </p:grpSpPr>
        <p:sp>
          <p:nvSpPr>
            <p:cNvPr id="83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4" name="矩形 83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1"/>
          <p:cNvGrpSpPr/>
          <p:nvPr/>
        </p:nvGrpSpPr>
        <p:grpSpPr>
          <a:xfrm>
            <a:off x="10276431" y="1684777"/>
            <a:ext cx="259246" cy="192503"/>
            <a:chOff x="3990332" y="3048832"/>
            <a:chExt cx="1009448" cy="723602"/>
          </a:xfrm>
        </p:grpSpPr>
        <p:sp>
          <p:nvSpPr>
            <p:cNvPr id="88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89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973450" y="4547199"/>
            <a:ext cx="274434" cy="522964"/>
            <a:chOff x="4311617" y="4168879"/>
            <a:chExt cx="274449" cy="522993"/>
          </a:xfrm>
        </p:grpSpPr>
        <p:sp>
          <p:nvSpPr>
            <p:cNvPr id="91" name="流程图: 手动操作 90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2" name="矩形 91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4722684" y="3538834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rs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722684" y="3756264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rt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288644" y="4492604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530092" y="3936461"/>
            <a:ext cx="452368" cy="448216"/>
            <a:chOff x="3743887" y="4293594"/>
            <a:chExt cx="477107" cy="472728"/>
          </a:xfrm>
        </p:grpSpPr>
        <p:grpSp>
          <p:nvGrpSpPr>
            <p:cNvPr id="97" name="组合 9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99" name="直接连接符 9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等腰三角形 9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30092" y="4985082"/>
            <a:ext cx="452368" cy="448216"/>
            <a:chOff x="3743887" y="4293594"/>
            <a:chExt cx="477107" cy="472728"/>
          </a:xfrm>
        </p:grpSpPr>
        <p:grpSp>
          <p:nvGrpSpPr>
            <p:cNvPr id="102" name="组合 10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4" name="直接连接符 10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等腰三角形 1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47820" y="3964118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7" name="组合 10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9" name="直接连接符 10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等腰三角形 10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BDD7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727166" y="4058193"/>
            <a:ext cx="452368" cy="448216"/>
            <a:chOff x="3743887" y="4293594"/>
            <a:chExt cx="477107" cy="4727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4" name="直接连接符 11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等腰三角形 11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077236" y="4093109"/>
            <a:ext cx="452368" cy="448216"/>
            <a:chOff x="3743887" y="4293594"/>
            <a:chExt cx="477107" cy="472728"/>
          </a:xfrm>
        </p:grpSpPr>
        <p:grpSp>
          <p:nvGrpSpPr>
            <p:cNvPr id="117" name="组合 11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9" name="直接连接符 11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等腰三角形 1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712221" y="4889837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122" name="组合 121"/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124" name="直接连接符 123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" name="等腰三角形 1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26" name="矩形 125"/>
          <p:cNvSpPr/>
          <p:nvPr/>
        </p:nvSpPr>
        <p:spPr>
          <a:xfrm>
            <a:off x="3436127" y="3410812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IR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435788" y="4422763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81136" y="1324222"/>
            <a:ext cx="7686554" cy="2065916"/>
            <a:chOff x="3903189" y="1538500"/>
            <a:chExt cx="8106912" cy="2178896"/>
          </a:xfrm>
        </p:grpSpPr>
        <p:sp>
          <p:nvSpPr>
            <p:cNvPr id="129" name="矩形 128"/>
            <p:cNvSpPr/>
            <p:nvPr/>
          </p:nvSpPr>
          <p:spPr>
            <a:xfrm>
              <a:off x="4376674" y="1927903"/>
              <a:ext cx="532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IorD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132343" y="2431768"/>
              <a:ext cx="76269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IRWrite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3903189" y="2167772"/>
              <a:ext cx="97206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5467373" y="1538500"/>
              <a:ext cx="75802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467373" y="1759117"/>
              <a:ext cx="664771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5467373" y="1979734"/>
              <a:ext cx="60897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467373" y="2200351"/>
              <a:ext cx="63602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467373" y="2420968"/>
              <a:ext cx="85243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ALUSrcB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467373" y="2641585"/>
              <a:ext cx="86088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ALUSrcA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467373" y="2862201"/>
              <a:ext cx="82227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1396050" y="1752004"/>
              <a:ext cx="6140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PCEn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561939" y="3396602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5324550" y="3404622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44" name="矩形 143"/>
          <p:cNvSpPr/>
          <p:nvPr/>
        </p:nvSpPr>
        <p:spPr>
          <a:xfrm>
            <a:off x="936212" y="3356695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</a:t>
            </a:r>
            <a:endParaRPr lang="zh-CN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8108125" y="3825210"/>
            <a:ext cx="444521" cy="993977"/>
            <a:chOff x="4336181" y="4140652"/>
            <a:chExt cx="214541" cy="587002"/>
          </a:xfrm>
        </p:grpSpPr>
        <p:sp>
          <p:nvSpPr>
            <p:cNvPr id="146" name="流程图: 手动操作 145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8" name="直接连接符 147"/>
          <p:cNvCxnSpPr/>
          <p:nvPr/>
        </p:nvCxnSpPr>
        <p:spPr>
          <a:xfrm>
            <a:off x="7919390" y="4587044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7920643" y="4587044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220408" y="1566155"/>
            <a:ext cx="5075479" cy="141417"/>
            <a:chOff x="5526640" y="1825630"/>
            <a:chExt cx="5353044" cy="149151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5220409" y="1781028"/>
            <a:ext cx="4629371" cy="0"/>
          </a:xfrm>
          <a:prstGeom prst="line">
            <a:avLst/>
          </a:prstGeom>
          <a:noFill/>
          <a:ln w="19050" cap="sq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5220408" y="1993378"/>
            <a:ext cx="5933775" cy="1720651"/>
            <a:chOff x="5526640" y="1825630"/>
            <a:chExt cx="5210856" cy="1341486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5219673" y="2412570"/>
            <a:ext cx="3134510" cy="1498461"/>
            <a:chOff x="5526640" y="1825630"/>
            <a:chExt cx="5210856" cy="1168258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5226757" y="2623439"/>
            <a:ext cx="2697653" cy="855990"/>
            <a:chOff x="5526640" y="1825630"/>
            <a:chExt cx="5220570" cy="667363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组合 168"/>
          <p:cNvGrpSpPr/>
          <p:nvPr/>
        </p:nvGrpSpPr>
        <p:grpSpPr>
          <a:xfrm flipH="1">
            <a:off x="1996148" y="1947370"/>
            <a:ext cx="2588014" cy="1827074"/>
            <a:chOff x="5526640" y="1825630"/>
            <a:chExt cx="5210856" cy="1341486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flipH="1">
            <a:off x="2833075" y="2191476"/>
            <a:ext cx="1750117" cy="136163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5" name="组合 174"/>
          <p:cNvGrpSpPr/>
          <p:nvPr/>
        </p:nvGrpSpPr>
        <p:grpSpPr>
          <a:xfrm flipH="1">
            <a:off x="3766957" y="2436450"/>
            <a:ext cx="816234" cy="1218551"/>
            <a:chOff x="5526640" y="1825630"/>
            <a:chExt cx="5210856" cy="134148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1692426" y="3125431"/>
            <a:ext cx="6112648" cy="746763"/>
            <a:chOff x="1805721" y="3620584"/>
            <a:chExt cx="6446933" cy="787602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1692426" y="4020070"/>
            <a:ext cx="9026782" cy="2047497"/>
            <a:chOff x="1805721" y="4564148"/>
            <a:chExt cx="9520434" cy="2159469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86" name="直接连接符 18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5" name="直接连接符 184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/>
          <p:cNvGrpSpPr/>
          <p:nvPr/>
        </p:nvGrpSpPr>
        <p:grpSpPr>
          <a:xfrm>
            <a:off x="1014270" y="3885045"/>
            <a:ext cx="10411306" cy="2368641"/>
            <a:chOff x="1805720" y="4629712"/>
            <a:chExt cx="9520436" cy="2093905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1" name="直接连接符 190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2172705" y="3981178"/>
            <a:ext cx="5106595" cy="1461540"/>
            <a:chOff x="1805721" y="4522265"/>
            <a:chExt cx="9520434" cy="2226972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3413932" y="3883866"/>
            <a:ext cx="220871" cy="1005969"/>
            <a:chOff x="1744472" y="3175426"/>
            <a:chExt cx="1545101" cy="1323927"/>
          </a:xfrm>
        </p:grpSpPr>
        <p:cxnSp>
          <p:nvCxnSpPr>
            <p:cNvPr id="203" name="直接连接符 20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4828156" y="4702785"/>
            <a:ext cx="166555" cy="1360040"/>
            <a:chOff x="1239056" y="2825057"/>
            <a:chExt cx="1165136" cy="1789912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7583734" y="4374175"/>
            <a:ext cx="537165" cy="1387274"/>
            <a:chOff x="1239056" y="2754720"/>
            <a:chExt cx="2279270" cy="1885824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9857183" y="3598450"/>
            <a:ext cx="1203172" cy="391805"/>
            <a:chOff x="571433" y="3331468"/>
            <a:chExt cx="5105236" cy="1364800"/>
          </a:xfrm>
        </p:grpSpPr>
        <p:cxnSp>
          <p:nvCxnSpPr>
            <p:cNvPr id="212" name="直接连接符 21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6" name="组合 215"/>
          <p:cNvGrpSpPr/>
          <p:nvPr/>
        </p:nvGrpSpPr>
        <p:grpSpPr>
          <a:xfrm>
            <a:off x="11009112" y="3666253"/>
            <a:ext cx="274434" cy="522964"/>
            <a:chOff x="4311617" y="4168879"/>
            <a:chExt cx="274449" cy="522994"/>
          </a:xfrm>
        </p:grpSpPr>
        <p:sp>
          <p:nvSpPr>
            <p:cNvPr id="217" name="流程图: 手动操作 216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780626" y="3392811"/>
            <a:ext cx="274434" cy="522964"/>
            <a:chOff x="4311617" y="4168879"/>
            <a:chExt cx="274449" cy="522993"/>
          </a:xfrm>
        </p:grpSpPr>
        <p:sp>
          <p:nvSpPr>
            <p:cNvPr id="220" name="流程图: 手动操作 219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直接连接符 221"/>
          <p:cNvCxnSpPr/>
          <p:nvPr/>
        </p:nvCxnSpPr>
        <p:spPr>
          <a:xfrm>
            <a:off x="4450826" y="3990100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组合 222"/>
          <p:cNvGrpSpPr/>
          <p:nvPr/>
        </p:nvGrpSpPr>
        <p:grpSpPr>
          <a:xfrm>
            <a:off x="4553665" y="4128629"/>
            <a:ext cx="274434" cy="522964"/>
            <a:chOff x="4311617" y="4168879"/>
            <a:chExt cx="274449" cy="522993"/>
          </a:xfrm>
        </p:grpSpPr>
        <p:sp>
          <p:nvSpPr>
            <p:cNvPr id="224" name="流程图: 手动操作 223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533163" y="5381177"/>
            <a:ext cx="1411329" cy="404007"/>
            <a:chOff x="1394482" y="2325715"/>
            <a:chExt cx="1159010" cy="531703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9" name="组合 228"/>
          <p:cNvGrpSpPr/>
          <p:nvPr/>
        </p:nvGrpSpPr>
        <p:grpSpPr>
          <a:xfrm>
            <a:off x="9433336" y="1893209"/>
            <a:ext cx="286797" cy="1977742"/>
            <a:chOff x="1394482" y="2325714"/>
            <a:chExt cx="1159010" cy="531704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2" name="流程图: 延期 231"/>
          <p:cNvSpPr/>
          <p:nvPr/>
        </p:nvSpPr>
        <p:spPr>
          <a:xfrm>
            <a:off x="9851035" y="1737881"/>
            <a:ext cx="250811" cy="203189"/>
          </a:xfrm>
          <a:prstGeom prst="flowChartDelay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33" name="组合 232"/>
          <p:cNvGrpSpPr/>
          <p:nvPr/>
        </p:nvGrpSpPr>
        <p:grpSpPr>
          <a:xfrm>
            <a:off x="4262398" y="2620175"/>
            <a:ext cx="1106045" cy="3188000"/>
            <a:chOff x="1239056" y="2754720"/>
            <a:chExt cx="7791499" cy="1918806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7" name="组合 236"/>
          <p:cNvGrpSpPr/>
          <p:nvPr/>
        </p:nvGrpSpPr>
        <p:grpSpPr>
          <a:xfrm>
            <a:off x="2372179" y="3512175"/>
            <a:ext cx="919085" cy="1617113"/>
            <a:chOff x="2522647" y="4028476"/>
            <a:chExt cx="969348" cy="1705549"/>
          </a:xfrm>
        </p:grpSpPr>
        <p:sp>
          <p:nvSpPr>
            <p:cNvPr id="238" name="矩形 237"/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Memory</a:t>
              </a:r>
              <a:endParaRPr lang="zh-CN" altLang="en-US" sz="1325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45" name="组合 244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47" name="直接连接符 246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矩形 247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6" name="等腰三角形 24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：构建多周期</a:t>
            </a:r>
            <a:r>
              <a:rPr lang="en-US" altLang="zh-CN" dirty="0" smtClean="0"/>
              <a:t>MIPS CPU</a:t>
            </a:r>
            <a:r>
              <a:rPr lang="zh-CN" altLang="en-US" dirty="0" smtClean="0"/>
              <a:t>数据通路</a:t>
            </a:r>
            <a:endParaRPr lang="zh-CN" altLang="en-US" dirty="0"/>
          </a:p>
        </p:txBody>
      </p:sp>
      <p:sp>
        <p:nvSpPr>
          <p:cNvPr id="5" name="内容占位符 5"/>
          <p:cNvSpPr txBox="1"/>
          <p:nvPr/>
        </p:nvSpPr>
        <p:spPr>
          <a:xfrm>
            <a:off x="487822" y="942764"/>
            <a:ext cx="11500978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多周期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（</a:t>
            </a:r>
            <a:r>
              <a:rPr lang="zh-CN" altLang="en-US" dirty="0"/>
              <a:t>微程序</a:t>
            </a:r>
            <a:r>
              <a:rPr lang="zh-CN" altLang="en-US" dirty="0" smtClean="0"/>
              <a:t>）子电路中，利用如下组件构建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数据通路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RegFile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Controller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4"/>
          <a:stretch>
            <a:fillRect/>
          </a:stretch>
        </p:blipFill>
        <p:spPr>
          <a:xfrm>
            <a:off x="-127000" y="3814948"/>
            <a:ext cx="12014200" cy="2764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355" y="1576693"/>
            <a:ext cx="4298645" cy="2093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：设计微程序控制器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27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输入信号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指令字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Opcode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227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Func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字段（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位</a:t>
            </a:r>
            <a:r>
              <a:rPr lang="zh-CN" altLang="en-US" sz="227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2275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时钟信号、复位信号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输出信号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多路选择器选择信号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内存访问控制信号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寄存器写使能</a:t>
            </a:r>
            <a:r>
              <a:rPr lang="zh-CN" altLang="en-US" sz="227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信号</a:t>
            </a:r>
            <a:endParaRPr lang="zh-CN" altLang="en-US" sz="2275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运算器控制信号、指令译码信号</a:t>
            </a:r>
            <a:endParaRPr lang="zh-CN" altLang="en-US" sz="2275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620000" y="2456970"/>
            <a:ext cx="3858330" cy="3842230"/>
          </a:xfrm>
          <a:prstGeom prst="roundRect">
            <a:avLst/>
          </a:prstGeom>
          <a:solidFill>
            <a:srgbClr val="FFFF99"/>
          </a:solidFill>
          <a:ln w="57150">
            <a:solidFill>
              <a:srgbClr val="FF6600"/>
            </a:solidFill>
            <a:round/>
            <a:tailEnd type="triangle" w="med" len="med"/>
          </a:ln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5" t="42144"/>
          <a:stretch>
            <a:fillRect/>
          </a:stretch>
        </p:blipFill>
        <p:spPr>
          <a:xfrm>
            <a:off x="7620000" y="2667000"/>
            <a:ext cx="3637139" cy="363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控制信号功能说明  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条核心指令集）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73641" y="875255"/>
          <a:ext cx="10617201" cy="564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21"/>
                <a:gridCol w="1435855"/>
                <a:gridCol w="3155950"/>
                <a:gridCol w="5121275"/>
              </a:tblGrid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产生条件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PCWrite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写使能控制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取指令周期，分支指令执行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IorD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指令还是数据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表示指令，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指令寄存器写使能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高电平有效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MemRead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 取指令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PcSrc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输入来源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顺序寻址还是跳跃寻址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运算器操作控制符 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ALU_Control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Funct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运算器第一输入选择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运算器第二输入选择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寄存器写使能控制信号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寄存器写回信号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RegDst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写入寄存器选择控制信号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MemToReg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写入寄存器的数据来自存储器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 smtClean="0"/>
              <a:t>指令状态变换图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253"/>
            <a:ext cx="11573574" cy="6499747"/>
          </a:xfrm>
        </p:spPr>
      </p:pic>
      <p:sp>
        <p:nvSpPr>
          <p:cNvPr id="4" name="内容占位符 2"/>
          <p:cNvSpPr txBox="1"/>
          <p:nvPr/>
        </p:nvSpPr>
        <p:spPr>
          <a:xfrm>
            <a:off x="7603066" y="5006988"/>
            <a:ext cx="4267201" cy="1647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一个状态对应一个时钟周期</a:t>
            </a:r>
            <a:endParaRPr lang="zh-CN" altLang="en-US" dirty="0" smtClean="0"/>
          </a:p>
          <a:p>
            <a:r>
              <a:rPr lang="zh-CN" altLang="en-US" dirty="0" smtClean="0">
                <a:sym typeface="Wingdings" panose="05000000000000000000" pitchFamily="2" charset="2"/>
              </a:rPr>
              <a:t>一个状态对应一条微指令</a:t>
            </a:r>
            <a:endParaRPr lang="zh-CN" altLang="en-US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状态值对应微指令地址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根据状态图构建微程序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dirty="0" smtClean="0"/>
              <a:t>状态值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不同状态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微控制信号、</a:t>
            </a:r>
            <a:r>
              <a:rPr lang="en-US" altLang="zh-CN" dirty="0" smtClean="0">
                <a:sym typeface="Wingdings" panose="05000000000000000000" pitchFamily="2" charset="2"/>
              </a:rPr>
              <a:t>P</a:t>
            </a:r>
            <a:r>
              <a:rPr lang="zh-CN" altLang="en-US" dirty="0" smtClean="0">
                <a:sym typeface="Wingdings" panose="05000000000000000000" pitchFamily="2" charset="2"/>
              </a:rPr>
              <a:t>字段</a:t>
            </a:r>
            <a:r>
              <a:rPr lang="zh-CN" altLang="en-US" dirty="0">
                <a:sym typeface="Wingdings" panose="05000000000000000000" pitchFamily="2" charset="2"/>
              </a:rPr>
              <a:t>设置、下址</a:t>
            </a:r>
            <a:r>
              <a:rPr lang="zh-CN" altLang="en-US" dirty="0" smtClean="0">
                <a:sym typeface="Wingdings" panose="05000000000000000000" pitchFamily="2" charset="2"/>
              </a:rPr>
              <a:t>字段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微指令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微程序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98" y="2394300"/>
            <a:ext cx="11540771" cy="407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43400" y="2024968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微指令、微程序自动生成 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</Words>
  <Application>WPS 演示</Application>
  <PresentationFormat>宽屏</PresentationFormat>
  <Paragraphs>427</Paragraphs>
  <Slides>15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Segoe UI</vt:lpstr>
      <vt:lpstr>MS UI Gothic</vt:lpstr>
      <vt:lpstr>Times New Roman</vt:lpstr>
      <vt:lpstr>Arial Unicode MS</vt:lpstr>
      <vt:lpstr>等线</vt:lpstr>
      <vt:lpstr>Office 主题​​</vt:lpstr>
      <vt:lpstr>1_nordridesign</vt:lpstr>
      <vt:lpstr>2_nordridesign</vt:lpstr>
      <vt:lpstr>Excel.Sheet.12</vt:lpstr>
      <vt:lpstr>  多周期MIPS CPU                       微程序控制器实验</vt:lpstr>
      <vt:lpstr>实验目的</vt:lpstr>
      <vt:lpstr>核心指令集8条  （可实现内存区域冒泡排序）</vt:lpstr>
      <vt:lpstr>多周期MIPS CPU数据通路参考</vt:lpstr>
      <vt:lpstr>步骤1：构建多周期MIPS CPU数据通路</vt:lpstr>
      <vt:lpstr>步骤2：设计微程序控制器</vt:lpstr>
      <vt:lpstr>控制信号功能说明  （8条核心指令集）</vt:lpstr>
      <vt:lpstr>构建指令状态变换图</vt:lpstr>
      <vt:lpstr>根据状态图构建微程序</vt:lpstr>
      <vt:lpstr>完善控制器内部逻辑</vt:lpstr>
      <vt:lpstr>微程序控制器内部架构</vt:lpstr>
      <vt:lpstr>实现微程序地址转移逻辑</vt:lpstr>
      <vt:lpstr>由真值表自动生成表达式  自动生成电路</vt:lpstr>
      <vt:lpstr>步骤3：CPU测试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panyue</cp:lastModifiedBy>
  <cp:revision>505</cp:revision>
  <dcterms:created xsi:type="dcterms:W3CDTF">2018-12-18T10:14:57Z</dcterms:created>
  <dcterms:modified xsi:type="dcterms:W3CDTF">2018-12-18T10:14:57Z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